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96" r:id="rId2"/>
    <p:sldId id="320" r:id="rId3"/>
    <p:sldId id="257" r:id="rId4"/>
    <p:sldId id="323" r:id="rId5"/>
    <p:sldId id="324" r:id="rId6"/>
    <p:sldId id="326" r:id="rId7"/>
    <p:sldId id="327" r:id="rId8"/>
    <p:sldId id="328" r:id="rId9"/>
    <p:sldId id="329" r:id="rId10"/>
    <p:sldId id="332" r:id="rId11"/>
    <p:sldId id="330" r:id="rId12"/>
    <p:sldId id="331" r:id="rId13"/>
    <p:sldId id="334" r:id="rId14"/>
    <p:sldId id="343" r:id="rId15"/>
    <p:sldId id="336" r:id="rId16"/>
    <p:sldId id="333" r:id="rId17"/>
    <p:sldId id="345" r:id="rId18"/>
    <p:sldId id="346" r:id="rId19"/>
    <p:sldId id="347" r:id="rId20"/>
    <p:sldId id="341" r:id="rId21"/>
    <p:sldId id="335" r:id="rId22"/>
    <p:sldId id="337" r:id="rId23"/>
    <p:sldId id="340" r:id="rId24"/>
    <p:sldId id="348" r:id="rId25"/>
    <p:sldId id="338" r:id="rId26"/>
    <p:sldId id="339" r:id="rId27"/>
    <p:sldId id="342" r:id="rId28"/>
    <p:sldId id="318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50">
          <p15:clr>
            <a:srgbClr val="A4A3A4"/>
          </p15:clr>
        </p15:guide>
        <p15:guide id="2" pos="301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554"/>
    <a:srgbClr val="FCFFFB"/>
    <a:srgbClr val="D6BA73"/>
    <a:srgbClr val="16BAC5"/>
    <a:srgbClr val="4281A4"/>
    <a:srgbClr val="3581B8"/>
    <a:srgbClr val="C14953"/>
    <a:srgbClr val="E5DCC5"/>
    <a:srgbClr val="474747"/>
    <a:srgbClr val="EB0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5" autoAdjust="0"/>
    <p:restoredTop sz="94643"/>
  </p:normalViewPr>
  <p:slideViewPr>
    <p:cSldViewPr snapToGrid="0" snapToObjects="1" showGuides="1">
      <p:cViewPr varScale="1">
        <p:scale>
          <a:sx n="229" d="100"/>
          <a:sy n="229" d="100"/>
        </p:scale>
        <p:origin x="216" y="726"/>
      </p:cViewPr>
      <p:guideLst>
        <p:guide orient="horz" pos="2650"/>
        <p:guide pos="301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9" d="100"/>
        <a:sy n="119" d="100"/>
      </p:scale>
      <p:origin x="0" y="-1516"/>
    </p:cViewPr>
  </p:sorterViewPr>
  <p:notesViewPr>
    <p:cSldViewPr snapToGrid="0" snapToObjects="1">
      <p:cViewPr varScale="1">
        <p:scale>
          <a:sx n="86" d="100"/>
          <a:sy n="86" d="100"/>
        </p:scale>
        <p:origin x="386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4F362-DF6B-354C-ADCE-253FBAC0CC05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A2154-CF38-3D45-A756-FBDDB10CA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65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John Kelly,</a:t>
            </a:r>
            <a:r>
              <a:rPr lang="en-US" baseline="0" dirty="0" smtClean="0"/>
              <a:t> Lisa Su, both will be presenting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Stories with people – compile a 100/day,  FPGA a couple of times a day, ASIC, one a year, DOD once at decade.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A2154-CF38-3D45-A756-FBDDB10CA9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07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Label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A2154-CF38-3D45-A756-FBDDB10CA9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47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highlight where</a:t>
            </a:r>
            <a:r>
              <a:rPr lang="en-US" baseline="0" dirty="0" smtClean="0"/>
              <a:t> the accelerators 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A2154-CF38-3D45-A756-FBDDB10CA9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11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have a better title?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A2154-CF38-3D45-A756-FBDDB10CA9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05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we need to prove this?</a:t>
            </a:r>
            <a:r>
              <a:rPr lang="en-US" baseline="0" dirty="0" smtClean="0"/>
              <a:t>  How to get numbers to back this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A2154-CF38-3D45-A756-FBDDB10CA9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41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does this change with Agile.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CDEE5-53CE-4670-9C81-9F1EECB5B254}" type="slidenum">
              <a:rPr lang="he-IL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7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better graphics – What is the points</a:t>
            </a:r>
          </a:p>
          <a:p>
            <a:endParaRPr lang="en-US" dirty="0" smtClean="0"/>
          </a:p>
          <a:p>
            <a:r>
              <a:rPr lang="en-US" dirty="0" smtClean="0"/>
              <a:t>Why am I talking</a:t>
            </a:r>
            <a:r>
              <a:rPr lang="en-US" baseline="0" dirty="0" smtClean="0"/>
              <a:t> about this.  Make impact on industry.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A2154-CF38-3D45-A756-FBDDB10CA96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93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baseline="0" dirty="0" smtClean="0"/>
              <a:t> links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A2154-CF38-3D45-A756-FBDDB10CA96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35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vert_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4290"/>
            <a:ext cx="9144000" cy="5212080"/>
          </a:xfrm>
          <a:prstGeom prst="rect">
            <a:avLst/>
          </a:prstGeom>
        </p:spPr>
      </p:pic>
      <p:sp>
        <p:nvSpPr>
          <p:cNvPr id="7" name="Rectangle 6"/>
          <p:cNvSpPr>
            <a:spLocks/>
          </p:cNvSpPr>
          <p:nvPr userDrawn="1"/>
        </p:nvSpPr>
        <p:spPr>
          <a:xfrm>
            <a:off x="2744026" y="275561"/>
            <a:ext cx="6400800" cy="4590288"/>
          </a:xfrm>
          <a:prstGeom prst="rect">
            <a:avLst/>
          </a:prstGeom>
          <a:blipFill dpi="0" rotWithShape="1">
            <a:blip r:embed="rId3" cstate="screen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67" y="1777621"/>
            <a:ext cx="7882265" cy="15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96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460"/>
            <a:ext cx="3952735" cy="733153"/>
          </a:xfrm>
        </p:spPr>
        <p:txBody>
          <a:bodyPr anchor="ctr">
            <a:noAutofit/>
          </a:bodyPr>
          <a:lstStyle>
            <a:lvl1pPr>
              <a:lnSpc>
                <a:spcPct val="80000"/>
              </a:lnSpc>
              <a:defRPr sz="2400" b="1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60874"/>
            <a:ext cx="3952735" cy="3967431"/>
          </a:xfrm>
        </p:spPr>
        <p:txBody>
          <a:bodyPr>
            <a:normAutofit/>
          </a:bodyPr>
          <a:lstStyle>
            <a:lvl1pPr>
              <a:defRPr sz="18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57213" y="767598"/>
            <a:ext cx="3852722" cy="0"/>
          </a:xfrm>
          <a:prstGeom prst="line">
            <a:avLst/>
          </a:prstGeom>
          <a:ln w="127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6763" y="0"/>
            <a:ext cx="4567237" cy="5143500"/>
          </a:xfrm>
        </p:spPr>
        <p:txBody>
          <a:bodyPr/>
          <a:lstStyle>
            <a:lvl1pPr>
              <a:defRPr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38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/Imag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6763" y="0"/>
            <a:ext cx="4224337" cy="5143500"/>
          </a:xfrm>
        </p:spPr>
        <p:txBody>
          <a:bodyPr/>
          <a:lstStyle>
            <a:lvl1pPr>
              <a:defRPr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62743"/>
            <a:ext cx="3933930" cy="4160813"/>
          </a:xfrm>
        </p:spPr>
        <p:txBody>
          <a:bodyPr>
            <a:normAutofit/>
          </a:bodyPr>
          <a:lstStyle>
            <a:lvl1pPr>
              <a:defRPr sz="18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801100" y="0"/>
            <a:ext cx="34290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5997"/>
            <a:ext cx="5600700" cy="420774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lnSpc>
                <a:spcPct val="8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59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ert Two Content Text/Imag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0"/>
            <a:ext cx="4576763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747"/>
            <a:ext cx="3952735" cy="731378"/>
          </a:xfrm>
        </p:spPr>
        <p:txBody>
          <a:bodyPr anchor="ctr">
            <a:noAutofit/>
          </a:bodyPr>
          <a:lstStyle>
            <a:lvl1pPr>
              <a:lnSpc>
                <a:spcPct val="8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2872"/>
            <a:ext cx="3952735" cy="3835433"/>
          </a:xfrm>
        </p:spPr>
        <p:txBody>
          <a:bodyPr>
            <a:normAutofit/>
          </a:bodyPr>
          <a:lstStyle>
            <a:lvl1pPr>
              <a:buClr>
                <a:schemeClr val="accent3">
                  <a:lumMod val="20000"/>
                  <a:lumOff val="80000"/>
                </a:schemeClr>
              </a:buClr>
              <a:defRPr sz="18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  <a:lvl2pPr>
              <a:buClr>
                <a:schemeClr val="accent3">
                  <a:lumMod val="20000"/>
                  <a:lumOff val="80000"/>
                </a:schemeClr>
              </a:buClr>
              <a:defRPr sz="1800">
                <a:solidFill>
                  <a:schemeClr val="accent3">
                    <a:lumMod val="20000"/>
                    <a:lumOff val="80000"/>
                  </a:schemeClr>
                </a:solidFill>
              </a:defRPr>
            </a:lvl2pPr>
            <a:lvl3pPr>
              <a:buClr>
                <a:schemeClr val="accent3">
                  <a:lumMod val="20000"/>
                  <a:lumOff val="80000"/>
                </a:schemeClr>
              </a:buClr>
              <a:defRPr sz="1600">
                <a:solidFill>
                  <a:schemeClr val="accent3">
                    <a:lumMod val="20000"/>
                    <a:lumOff val="80000"/>
                  </a:schemeClr>
                </a:solidFill>
              </a:defRPr>
            </a:lvl3pPr>
            <a:lvl4pPr>
              <a:buClr>
                <a:schemeClr val="accent3">
                  <a:lumMod val="20000"/>
                  <a:lumOff val="80000"/>
                </a:schemeClr>
              </a:buClr>
              <a:defRPr sz="1400">
                <a:solidFill>
                  <a:schemeClr val="accent3">
                    <a:lumMod val="20000"/>
                    <a:lumOff val="80000"/>
                  </a:schemeClr>
                </a:solidFill>
              </a:defRPr>
            </a:lvl4pPr>
            <a:lvl5pPr>
              <a:buClr>
                <a:schemeClr val="accent3">
                  <a:lumMod val="20000"/>
                  <a:lumOff val="80000"/>
                </a:schemeClr>
              </a:buClr>
              <a:defRPr sz="1400">
                <a:solidFill>
                  <a:schemeClr val="accent3">
                    <a:lumMod val="20000"/>
                    <a:lumOff val="8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57213" y="874647"/>
            <a:ext cx="3852722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6763" y="0"/>
            <a:ext cx="4224337" cy="5143500"/>
          </a:xfrm>
        </p:spPr>
        <p:txBody>
          <a:bodyPr/>
          <a:lstStyle>
            <a:lvl1pPr>
              <a:defRPr>
                <a:solidFill>
                  <a:srgbClr val="474747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01100" y="0"/>
            <a:ext cx="34290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05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 userDrawn="1"/>
        </p:nvSpPr>
        <p:spPr>
          <a:xfrm>
            <a:off x="2744026" y="275561"/>
            <a:ext cx="6400800" cy="4590288"/>
          </a:xfrm>
          <a:prstGeom prst="rect">
            <a:avLst/>
          </a:prstGeom>
          <a:blipFill dpi="0"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5740"/>
            <a:ext cx="4038600" cy="383256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5740"/>
            <a:ext cx="4038600" cy="383256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30747"/>
            <a:ext cx="8229600" cy="673669"/>
          </a:xfrm>
        </p:spPr>
        <p:txBody>
          <a:bodyPr anchor="ctr">
            <a:normAutofit/>
          </a:bodyPr>
          <a:lstStyle>
            <a:lvl1pPr>
              <a:defRPr sz="2400" b="1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title </a:t>
            </a:r>
            <a:r>
              <a:rPr lang="en-US" dirty="0" smtClean="0"/>
              <a:t>here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57213" y="850925"/>
            <a:ext cx="8129587" cy="0"/>
          </a:xfrm>
          <a:prstGeom prst="line">
            <a:avLst/>
          </a:prstGeom>
          <a:ln w="12700" cmpd="sng">
            <a:solidFill>
              <a:srgbClr val="29355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307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/>
          </p:cNvSpPr>
          <p:nvPr userDrawn="1"/>
        </p:nvSpPr>
        <p:spPr>
          <a:xfrm>
            <a:off x="2744026" y="275561"/>
            <a:ext cx="6400800" cy="4590288"/>
          </a:xfrm>
          <a:prstGeom prst="rect">
            <a:avLst/>
          </a:prstGeom>
          <a:blipFill dpi="0"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31072"/>
            <a:ext cx="4040188" cy="550373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 cap="all">
                <a:solidFill>
                  <a:schemeClr val="tx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81445"/>
            <a:ext cx="4040188" cy="335119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931072"/>
            <a:ext cx="4041775" cy="550373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 cap="all">
                <a:solidFill>
                  <a:schemeClr val="tx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481445"/>
            <a:ext cx="4041775" cy="335119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30747"/>
            <a:ext cx="8229600" cy="673669"/>
          </a:xfrm>
        </p:spPr>
        <p:txBody>
          <a:bodyPr anchor="ctr">
            <a:normAutofit/>
          </a:bodyPr>
          <a:lstStyle>
            <a:lvl1pPr>
              <a:defRPr sz="2400" b="1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title </a:t>
            </a:r>
            <a:r>
              <a:rPr lang="en-US" dirty="0" smtClean="0"/>
              <a:t>here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57213" y="850925"/>
            <a:ext cx="8129587" cy="0"/>
          </a:xfrm>
          <a:prstGeom prst="line">
            <a:avLst/>
          </a:prstGeom>
          <a:ln w="12700" cmpd="sng">
            <a:solidFill>
              <a:srgbClr val="29355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999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 userDrawn="1"/>
        </p:nvSpPr>
        <p:spPr>
          <a:xfrm>
            <a:off x="2744026" y="275561"/>
            <a:ext cx="6400800" cy="4590288"/>
          </a:xfrm>
          <a:prstGeom prst="rect">
            <a:avLst/>
          </a:prstGeom>
          <a:blipFill dpi="0"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30747"/>
            <a:ext cx="8229600" cy="673669"/>
          </a:xfrm>
        </p:spPr>
        <p:txBody>
          <a:bodyPr anchor="ctr">
            <a:normAutofit/>
          </a:bodyPr>
          <a:lstStyle>
            <a:lvl1pPr>
              <a:defRPr sz="2400" b="1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title </a:t>
            </a:r>
            <a:r>
              <a:rPr lang="en-US" dirty="0" smtClean="0"/>
              <a:t>here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57213" y="850925"/>
            <a:ext cx="8129587" cy="0"/>
          </a:xfrm>
          <a:prstGeom prst="line">
            <a:avLst/>
          </a:prstGeom>
          <a:ln w="12700" cmpd="sng">
            <a:solidFill>
              <a:srgbClr val="29355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704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918861"/>
            <a:ext cx="8801100" cy="4224640"/>
          </a:xfrm>
        </p:spPr>
        <p:txBody>
          <a:bodyPr/>
          <a:lstStyle>
            <a:lvl1pPr marL="0" indent="0">
              <a:buNone/>
              <a:defRPr>
                <a:solidFill>
                  <a:srgbClr val="474747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01100" y="918860"/>
            <a:ext cx="342900" cy="42246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30747"/>
            <a:ext cx="8229600" cy="673669"/>
          </a:xfrm>
        </p:spPr>
        <p:txBody>
          <a:bodyPr anchor="ctr">
            <a:normAutofit/>
          </a:bodyPr>
          <a:lstStyle>
            <a:lvl1pPr>
              <a:defRPr sz="2400" b="1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title </a:t>
            </a:r>
            <a:r>
              <a:rPr lang="en-US" dirty="0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087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188" y="105746"/>
            <a:ext cx="7380959" cy="781891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accent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</a:t>
            </a:r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95922"/>
            <a:ext cx="9144000" cy="3647424"/>
          </a:xfrm>
        </p:spPr>
        <p:txBody>
          <a:bodyPr/>
          <a:lstStyle>
            <a:lvl1pPr marL="0" indent="0">
              <a:buNone/>
              <a:defRPr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                                                  Picture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394" y="60248"/>
            <a:ext cx="877688" cy="877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568" y="4692246"/>
            <a:ext cx="1935682" cy="390034"/>
          </a:xfrm>
          <a:prstGeom prst="rect">
            <a:avLst/>
          </a:prstGeom>
        </p:spPr>
      </p:pic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628224" y="995922"/>
            <a:ext cx="3856370" cy="3647426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buClr>
                <a:schemeClr val="accent3">
                  <a:lumMod val="20000"/>
                  <a:lumOff val="80000"/>
                </a:schemeClr>
              </a:buClr>
              <a:defRPr sz="180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accent3">
                  <a:lumMod val="20000"/>
                  <a:lumOff val="80000"/>
                </a:schemeClr>
              </a:buClr>
              <a:defRPr sz="180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accent3">
                  <a:lumMod val="20000"/>
                  <a:lumOff val="80000"/>
                </a:schemeClr>
              </a:buClr>
              <a:defRPr sz="160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accent3">
                  <a:lumMod val="20000"/>
                  <a:lumOff val="80000"/>
                </a:schemeClr>
              </a:buClr>
              <a:defRPr sz="140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accent3">
                  <a:lumMod val="20000"/>
                  <a:lumOff val="80000"/>
                </a:schemeClr>
              </a:buClr>
              <a:defRPr sz="140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7390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120630" y="3818928"/>
            <a:ext cx="7023370" cy="13245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2030" t="-9366" r="-42030" b="-5714"/>
          <a:stretch/>
        </p:blipFill>
        <p:spPr>
          <a:xfrm>
            <a:off x="0" y="3818928"/>
            <a:ext cx="2120630" cy="13258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3818927"/>
          </a:xfrm>
        </p:spPr>
        <p:txBody>
          <a:bodyPr/>
          <a:lstStyle>
            <a:lvl1pPr>
              <a:defRPr>
                <a:solidFill>
                  <a:srgbClr val="474747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2143685" y="4608198"/>
            <a:ext cx="6828866" cy="587895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cap="all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20630" y="3942753"/>
            <a:ext cx="7023370" cy="664137"/>
          </a:xfrm>
          <a:ln>
            <a:noFill/>
          </a:ln>
        </p:spPr>
        <p:txBody>
          <a:bodyPr>
            <a:noAutofit/>
          </a:bodyPr>
          <a:lstStyle>
            <a:lvl1pPr>
              <a:defRPr sz="24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7313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pac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5171516"/>
          </a:xfrm>
        </p:spPr>
        <p:txBody>
          <a:bodyPr/>
          <a:lstStyle>
            <a:lvl1pPr marL="0" indent="0">
              <a:buNone/>
              <a:defRPr sz="2400" baseline="0">
                <a:solidFill>
                  <a:srgbClr val="474747"/>
                </a:solidFill>
              </a:defRPr>
            </a:lvl1pPr>
          </a:lstStyle>
          <a:p>
            <a:r>
              <a:rPr lang="en-US" sz="2800" dirty="0" smtClean="0"/>
              <a:t>Big Impact – Full Frame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3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4290"/>
            <a:ext cx="9144000" cy="5212080"/>
          </a:xfrm>
          <a:prstGeom prst="rect">
            <a:avLst/>
          </a:prstGeom>
        </p:spPr>
      </p:pic>
      <p:sp>
        <p:nvSpPr>
          <p:cNvPr id="7" name="Rectangle 6"/>
          <p:cNvSpPr>
            <a:spLocks/>
          </p:cNvSpPr>
          <p:nvPr userDrawn="1"/>
        </p:nvSpPr>
        <p:spPr>
          <a:xfrm>
            <a:off x="2744026" y="275561"/>
            <a:ext cx="6400800" cy="4590288"/>
          </a:xfrm>
          <a:prstGeom prst="rect">
            <a:avLst/>
          </a:prstGeom>
          <a:blipFill dpi="0" rotWithShape="1">
            <a:blip r:embed="rId3" cstate="screen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691477" y="2227666"/>
            <a:ext cx="4332989" cy="1734932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3600" b="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add 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210" y="818420"/>
            <a:ext cx="3506664" cy="350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49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 userDrawn="1"/>
        </p:nvSpPr>
        <p:spPr>
          <a:xfrm>
            <a:off x="2744026" y="275561"/>
            <a:ext cx="6400800" cy="4590288"/>
          </a:xfrm>
          <a:prstGeom prst="rect">
            <a:avLst/>
          </a:prstGeom>
          <a:blipFill dpi="0"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67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 userDrawn="1"/>
        </p:nvSpPr>
        <p:spPr>
          <a:xfrm>
            <a:off x="2744026" y="275561"/>
            <a:ext cx="6400800" cy="4590288"/>
          </a:xfrm>
          <a:prstGeom prst="rect">
            <a:avLst/>
          </a:prstGeom>
          <a:blipFill dpi="0" rotWithShape="1">
            <a:blip r:embed="rId2" cstate="screen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433" y="1524000"/>
            <a:ext cx="7399136" cy="209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74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60948" y="4857750"/>
            <a:ext cx="7741483" cy="278607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3"/>
          </p:nvPr>
        </p:nvSpPr>
        <p:spPr>
          <a:xfrm>
            <a:off x="419100" y="857250"/>
            <a:ext cx="8305800" cy="4000500"/>
          </a:xfrm>
        </p:spPr>
        <p:txBody>
          <a:bodyPr/>
          <a:lstStyle>
            <a:lvl1pPr marL="257175" indent="-257175">
              <a:buFont typeface="Arial" pitchFamily="34" charset="0"/>
              <a:buChar char="•"/>
              <a:defRPr sz="21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800"/>
            </a:lvl2pPr>
            <a:lvl3pPr marL="857250" indent="-171450">
              <a:buFont typeface="Arial" pitchFamily="34" charset="0"/>
              <a:buChar char="•"/>
              <a:defRPr sz="1800"/>
            </a:lvl3pPr>
            <a:lvl4pPr marL="1200150" indent="-171450">
              <a:buFont typeface="Arial" pitchFamily="34" charset="0"/>
              <a:buChar char="•"/>
              <a:defRPr sz="1500"/>
            </a:lvl4pPr>
            <a:lvl5pPr marL="1543050" indent="-171450">
              <a:buFont typeface="Arial" pitchFamily="34" charset="0"/>
              <a:buChar char="•"/>
              <a:defRPr sz="1500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371601" y="113564"/>
            <a:ext cx="7391399" cy="459486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285751" y="631267"/>
            <a:ext cx="8477249" cy="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0" y="62350"/>
            <a:ext cx="931081" cy="56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61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5905500" y="0"/>
            <a:ext cx="323850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225926" y="1005330"/>
            <a:ext cx="4451349" cy="2592695"/>
          </a:xfrm>
          <a:prstGeom prst="rect">
            <a:avLst/>
          </a:prstGeom>
          <a:solidFill>
            <a:schemeClr val="bg1"/>
          </a:solidFill>
          <a:ln w="50800" cap="sq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25928" y="1005330"/>
            <a:ext cx="4451347" cy="993689"/>
          </a:xfrm>
        </p:spPr>
        <p:txBody>
          <a:bodyPr>
            <a:noAutofit/>
          </a:bodyPr>
          <a:lstStyle>
            <a:lvl1pPr>
              <a:defRPr sz="3900">
                <a:solidFill>
                  <a:schemeClr val="accent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firstname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25928" y="2719754"/>
            <a:ext cx="4451348" cy="478801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 cap="all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Panelist </a:t>
            </a:r>
            <a:r>
              <a:rPr lang="en-US" dirty="0"/>
              <a:t>line one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803132" y="569913"/>
            <a:ext cx="2997200" cy="3763962"/>
          </a:xfrm>
          <a:ln w="28575" cmpd="sng">
            <a:solidFill>
              <a:schemeClr val="tx2"/>
            </a:solidFill>
          </a:ln>
        </p:spPr>
        <p:txBody>
          <a:bodyPr/>
          <a:lstStyle>
            <a:lvl1pPr>
              <a:buClr>
                <a:schemeClr val="tx1"/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</a:t>
            </a:r>
            <a:r>
              <a:rPr lang="en-US" dirty="0" smtClean="0"/>
              <a:t>Headshot </a:t>
            </a:r>
            <a:r>
              <a:rPr lang="en-US" dirty="0"/>
              <a:t>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225926" y="1786256"/>
            <a:ext cx="4451350" cy="933498"/>
          </a:xfrm>
        </p:spPr>
        <p:txBody>
          <a:bodyPr>
            <a:noAutofit/>
          </a:bodyPr>
          <a:lstStyle>
            <a:lvl1pPr marL="0" indent="0">
              <a:buNone/>
              <a:defRPr sz="3900" cap="all">
                <a:solidFill>
                  <a:schemeClr val="accent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5400" cap="all">
                <a:solidFill>
                  <a:srgbClr val="FF0000"/>
                </a:solidFill>
                <a:latin typeface="Arial"/>
                <a:cs typeface="Arial"/>
              </a:defRPr>
            </a:lvl2pPr>
            <a:lvl3pPr marL="914400" indent="0">
              <a:buNone/>
              <a:defRPr sz="5400" cap="all">
                <a:solidFill>
                  <a:srgbClr val="FF0000"/>
                </a:solidFill>
                <a:latin typeface="Arial"/>
                <a:cs typeface="Arial"/>
              </a:defRPr>
            </a:lvl3pPr>
            <a:lvl4pPr marL="1371600" indent="0">
              <a:buNone/>
              <a:defRPr sz="5400" cap="all">
                <a:solidFill>
                  <a:srgbClr val="FF0000"/>
                </a:solidFill>
                <a:latin typeface="Arial"/>
                <a:cs typeface="Arial"/>
              </a:defRPr>
            </a:lvl4pPr>
            <a:lvl5pPr marL="1828800" indent="0">
              <a:buNone/>
              <a:defRPr sz="5400" cap="all">
                <a:solidFill>
                  <a:srgbClr val="FF0000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225927" y="3123922"/>
            <a:ext cx="4451349" cy="474103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Panelist </a:t>
            </a:r>
            <a:r>
              <a:rPr lang="en-US" dirty="0"/>
              <a:t>Line Two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0"/>
            <a:ext cx="34290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333649" y="2719754"/>
            <a:ext cx="4229642" cy="0"/>
          </a:xfrm>
          <a:prstGeom prst="line">
            <a:avLst/>
          </a:prstGeom>
          <a:ln w="12700" cmpd="sng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87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/>
          </p:cNvSpPr>
          <p:nvPr userDrawn="1"/>
        </p:nvSpPr>
        <p:spPr>
          <a:xfrm>
            <a:off x="2744026" y="275561"/>
            <a:ext cx="6400800" cy="4590288"/>
          </a:xfrm>
          <a:prstGeom prst="rect">
            <a:avLst/>
          </a:prstGeom>
          <a:blipFill dpi="0"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30747"/>
            <a:ext cx="8229600" cy="673669"/>
          </a:xfrm>
        </p:spPr>
        <p:txBody>
          <a:bodyPr anchor="ctr">
            <a:normAutofit/>
          </a:bodyPr>
          <a:lstStyle>
            <a:lvl1pPr>
              <a:defRPr sz="2400" b="1">
                <a:solidFill>
                  <a:schemeClr val="accent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 </a:t>
            </a:r>
            <a:r>
              <a:rPr lang="en-US" dirty="0" smtClean="0"/>
              <a:t>here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57213" y="850925"/>
            <a:ext cx="8129587" cy="0"/>
          </a:xfrm>
          <a:prstGeom prst="line">
            <a:avLst/>
          </a:prstGeom>
          <a:ln w="12700" cmpd="sng">
            <a:solidFill>
              <a:srgbClr val="29355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57200" y="949230"/>
            <a:ext cx="8229600" cy="3963128"/>
          </a:xfrm>
        </p:spPr>
        <p:txBody>
          <a:bodyPr/>
          <a:lstStyle>
            <a:lvl1pPr>
              <a:buClr>
                <a:schemeClr val="accent3">
                  <a:lumMod val="75000"/>
                </a:schemeClr>
              </a:buClr>
              <a:defRPr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accent3">
                  <a:lumMod val="75000"/>
                </a:schemeClr>
              </a:buClr>
              <a:defRPr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defRPr>
            </a:lvl2pPr>
            <a:lvl3pPr>
              <a:buClr>
                <a:schemeClr val="accent3">
                  <a:lumMod val="75000"/>
                </a:schemeClr>
              </a:buClr>
              <a:defRPr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defRPr>
            </a:lvl3pPr>
            <a:lvl4pPr>
              <a:buClr>
                <a:schemeClr val="accent3">
                  <a:lumMod val="75000"/>
                </a:schemeClr>
              </a:buClr>
              <a:defRPr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defRPr>
            </a:lvl4pPr>
            <a:lvl5pPr>
              <a:buClr>
                <a:schemeClr val="accent3">
                  <a:lumMod val="75000"/>
                </a:schemeClr>
              </a:buClr>
              <a:defRPr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5657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er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/>
          </p:cNvSpPr>
          <p:nvPr userDrawn="1"/>
        </p:nvSpPr>
        <p:spPr>
          <a:xfrm>
            <a:off x="2744026" y="275561"/>
            <a:ext cx="6400800" cy="4590288"/>
          </a:xfrm>
          <a:prstGeom prst="rect">
            <a:avLst/>
          </a:prstGeom>
          <a:blipFill dpi="0" rotWithShape="1">
            <a:blip r:embed="rId2" cstate="screen">
              <a:alphaModFix amt="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30747"/>
            <a:ext cx="8229600" cy="673669"/>
          </a:xfrm>
        </p:spPr>
        <p:txBody>
          <a:bodyPr anchor="ctr">
            <a:normAutofit/>
          </a:bodyPr>
          <a:lstStyle>
            <a:lvl1pPr>
              <a:defRPr sz="2400" b="1">
                <a:solidFill>
                  <a:schemeClr val="accent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 </a:t>
            </a:r>
            <a:r>
              <a:rPr lang="en-US" dirty="0" smtClean="0"/>
              <a:t>here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57213" y="850925"/>
            <a:ext cx="8129587" cy="0"/>
          </a:xfrm>
          <a:prstGeom prst="line">
            <a:avLst/>
          </a:prstGeom>
          <a:ln w="127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457200" y="949230"/>
            <a:ext cx="8229600" cy="396312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0643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/Subtitle /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10"/>
          <p:cNvPicPr>
            <a:picLocks noChangeAspect="1"/>
          </p:cNvPicPr>
          <p:nvPr userDrawn="1"/>
        </p:nvPicPr>
        <p:blipFill>
          <a:blip r:embed="rId2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9144000" cy="147557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786"/>
            <a:ext cx="9144000" cy="14747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5574"/>
            <a:ext cx="8229600" cy="3439326"/>
          </a:xfrm>
        </p:spPr>
        <p:txBody>
          <a:bodyPr/>
          <a:lstStyle>
            <a:lvl1pPr>
              <a:defRPr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474747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rgbClr val="474747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rgbClr val="474747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rgbClr val="474747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01691"/>
            <a:ext cx="5434519" cy="271377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t">
            <a:noAutofit/>
          </a:bodyPr>
          <a:lstStyle>
            <a:lvl1pPr marL="438912" indent="0">
              <a:lnSpc>
                <a:spcPts val="1800"/>
              </a:lnSpc>
              <a:spcBef>
                <a:spcPts val="0"/>
              </a:spcBef>
              <a:buNone/>
              <a:defRPr sz="1800" b="0" cap="all">
                <a:solidFill>
                  <a:schemeClr val="accent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470181"/>
            <a:ext cx="5862536" cy="439755"/>
          </a:xfrm>
          <a:solidFill>
            <a:schemeClr val="tx2"/>
          </a:solidFill>
        </p:spPr>
        <p:txBody>
          <a:bodyPr>
            <a:normAutofit/>
          </a:bodyPr>
          <a:lstStyle>
            <a:lvl1pPr marL="420624">
              <a:lnSpc>
                <a:spcPct val="80000"/>
              </a:lnSpc>
              <a:spcBef>
                <a:spcPts val="0"/>
              </a:spcBef>
              <a:defRPr sz="2400">
                <a:solidFill>
                  <a:schemeClr val="accent3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687184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ck Image/Title/Subtitle /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14630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5574"/>
            <a:ext cx="8229600" cy="3439326"/>
          </a:xfrm>
        </p:spPr>
        <p:txBody>
          <a:bodyPr/>
          <a:lstStyle>
            <a:lvl1pPr>
              <a:defRPr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474747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rgbClr val="474747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rgbClr val="474747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rgbClr val="474747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01691"/>
            <a:ext cx="5434519" cy="271377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t">
            <a:noAutofit/>
          </a:bodyPr>
          <a:lstStyle>
            <a:lvl1pPr marL="438912" indent="0">
              <a:lnSpc>
                <a:spcPts val="1800"/>
              </a:lnSpc>
              <a:spcBef>
                <a:spcPts val="0"/>
              </a:spcBef>
              <a:buNone/>
              <a:defRPr sz="1800" b="0" cap="all">
                <a:solidFill>
                  <a:schemeClr val="tx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470181"/>
            <a:ext cx="5862536" cy="439755"/>
          </a:xfrm>
          <a:solidFill>
            <a:schemeClr val="accent2"/>
          </a:solidFill>
        </p:spPr>
        <p:txBody>
          <a:bodyPr>
            <a:normAutofit/>
          </a:bodyPr>
          <a:lstStyle>
            <a:lvl1pPr marL="420624">
              <a:lnSpc>
                <a:spcPct val="80000"/>
              </a:lnSpc>
              <a:spcBef>
                <a:spcPts val="0"/>
              </a:spcBef>
              <a:defRPr sz="2400">
                <a:solidFill>
                  <a:schemeClr val="accent3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 </a:t>
            </a:r>
            <a:r>
              <a:rPr lang="en-US" dirty="0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756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 Subtitle/Content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/>
          </p:cNvSpPr>
          <p:nvPr userDrawn="1"/>
        </p:nvSpPr>
        <p:spPr>
          <a:xfrm>
            <a:off x="2744026" y="275561"/>
            <a:ext cx="6400800" cy="4590288"/>
          </a:xfrm>
          <a:prstGeom prst="rect">
            <a:avLst/>
          </a:prstGeom>
          <a:blipFill dpi="0"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4333875" y="333375"/>
            <a:ext cx="476250" cy="9144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5716"/>
            <a:ext cx="8229600" cy="3205024"/>
          </a:xfrm>
        </p:spPr>
        <p:txBody>
          <a:bodyPr/>
          <a:lstStyle>
            <a:lvl1pPr>
              <a:defRPr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474747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rgbClr val="474747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rgbClr val="474747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rgbClr val="474747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lIns="91440" tIns="45720" rIns="91440" bIns="45720"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lIns="91440" tIns="45720" rIns="91440" bIns="45720"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lIns="91440" tIns="45720" rIns="91440" bIns="45720"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EE7F18-0730-C641-8BBC-FFCD41EA60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10578"/>
            <a:ext cx="8229600" cy="458644"/>
          </a:xfrm>
        </p:spPr>
        <p:txBody>
          <a:bodyPr anchor="t">
            <a:noAutofit/>
          </a:bodyPr>
          <a:lstStyle>
            <a:lvl1pPr marL="0" indent="0">
              <a:buNone/>
              <a:defRPr sz="1800" cap="all">
                <a:solidFill>
                  <a:schemeClr val="tx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30747"/>
            <a:ext cx="8229600" cy="673669"/>
          </a:xfrm>
        </p:spPr>
        <p:txBody>
          <a:bodyPr anchor="ctr">
            <a:normAutofit/>
          </a:bodyPr>
          <a:lstStyle>
            <a:lvl1pPr>
              <a:defRPr sz="2400" b="1">
                <a:solidFill>
                  <a:schemeClr val="accent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 </a:t>
            </a:r>
            <a:r>
              <a:rPr lang="en-US" dirty="0" smtClean="0"/>
              <a:t>here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57213" y="850925"/>
            <a:ext cx="8129587" cy="0"/>
          </a:xfrm>
          <a:prstGeom prst="line">
            <a:avLst/>
          </a:prstGeom>
          <a:ln w="12700" cmpd="sng">
            <a:solidFill>
              <a:srgbClr val="29355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742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vert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4290"/>
            <a:ext cx="9144000" cy="5212080"/>
          </a:xfrm>
          <a:prstGeom prst="rect">
            <a:avLst/>
          </a:prstGeom>
        </p:spPr>
      </p:pic>
      <p:sp>
        <p:nvSpPr>
          <p:cNvPr id="10" name="Rectangle 9"/>
          <p:cNvSpPr>
            <a:spLocks/>
          </p:cNvSpPr>
          <p:nvPr userDrawn="1"/>
        </p:nvSpPr>
        <p:spPr>
          <a:xfrm>
            <a:off x="2744026" y="275561"/>
            <a:ext cx="6400800" cy="4590288"/>
          </a:xfrm>
          <a:prstGeom prst="rect">
            <a:avLst/>
          </a:prstGeom>
          <a:blipFill dpi="0" rotWithShape="1">
            <a:blip r:embed="rId3" cstate="screen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Black" panose="020B0A040201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46100" y="3093859"/>
            <a:ext cx="7941922" cy="636455"/>
          </a:xfrm>
        </p:spPr>
        <p:txBody>
          <a:bodyPr anchor="t" anchorCtr="0">
            <a:normAutofit/>
          </a:bodyPr>
          <a:lstStyle>
            <a:lvl1pPr marL="0" indent="0">
              <a:buNone/>
              <a:defRPr cap="all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46100" y="1722772"/>
            <a:ext cx="7941922" cy="1370331"/>
          </a:xfrm>
          <a:noFill/>
          <a:ln>
            <a:noFill/>
          </a:ln>
        </p:spPr>
        <p:txBody>
          <a:bodyPr wrap="square" lIns="0" tIns="0" rIns="0" bIns="0" rtlCol="0" anchor="b" anchorCtr="0">
            <a:normAutofit/>
          </a:bodyPr>
          <a:lstStyle>
            <a:lvl1pPr algn="l">
              <a:lnSpc>
                <a:spcPct val="80000"/>
              </a:lnSpc>
              <a:defRPr lang="en-US" sz="3900" spc="-10" dirty="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pPr marL="0" lvl="0" algn="l">
              <a:lnSpc>
                <a:spcPct val="80000"/>
              </a:lnSpc>
            </a:pPr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57213" y="1035213"/>
            <a:ext cx="7930809" cy="0"/>
          </a:xfrm>
          <a:prstGeom prst="line">
            <a:avLst/>
          </a:prstGeom>
          <a:ln w="127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2828" y="115570"/>
            <a:ext cx="1945194" cy="77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89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0748"/>
            <a:ext cx="8229600" cy="464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00986"/>
            <a:ext cx="8229600" cy="4111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630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0" r:id="rId2"/>
    <p:sldLayoutId id="2147483649" r:id="rId3"/>
    <p:sldLayoutId id="2147483650" r:id="rId4"/>
    <p:sldLayoutId id="2147483678" r:id="rId5"/>
    <p:sldLayoutId id="2147483662" r:id="rId6"/>
    <p:sldLayoutId id="2147483682" r:id="rId7"/>
    <p:sldLayoutId id="2147483676" r:id="rId8"/>
    <p:sldLayoutId id="2147483674" r:id="rId9"/>
    <p:sldLayoutId id="2147483652" r:id="rId10"/>
    <p:sldLayoutId id="2147483677" r:id="rId11"/>
    <p:sldLayoutId id="2147483675" r:id="rId12"/>
    <p:sldLayoutId id="2147483668" r:id="rId13"/>
    <p:sldLayoutId id="2147483653" r:id="rId14"/>
    <p:sldLayoutId id="2147483654" r:id="rId15"/>
    <p:sldLayoutId id="2147483669" r:id="rId16"/>
    <p:sldLayoutId id="2147483680" r:id="rId17"/>
    <p:sldLayoutId id="2147483679" r:id="rId18"/>
    <p:sldLayoutId id="2147483671" r:id="rId19"/>
    <p:sldLayoutId id="2147483660" r:id="rId20"/>
    <p:sldLayoutId id="2147483681" r:id="rId21"/>
    <p:sldLayoutId id="2147483683" r:id="rId2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1" i="0" kern="1000" cap="all">
          <a:solidFill>
            <a:schemeClr val="accent2"/>
          </a:solidFill>
          <a:latin typeface="Arial Black" panose="020B0A04020102020204" pitchFamily="34" charset="0"/>
          <a:ea typeface="+mj-ea"/>
          <a:cs typeface="Arial" panose="020B0604020202020204" pitchFamily="34" charset="0"/>
        </a:defRPr>
      </a:lvl1pPr>
    </p:titleStyle>
    <p:bodyStyle>
      <a:lvl1pPr marL="344488" indent="-344488" algn="l" defTabSz="4572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Arial"/>
        <a:buChar char="•"/>
        <a:defRPr sz="1800" kern="1200">
          <a:solidFill>
            <a:schemeClr val="accent3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8650" indent="-285750" algn="l" defTabSz="4572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Arial"/>
        <a:buChar char="•"/>
        <a:defRPr sz="1800" kern="1200">
          <a:solidFill>
            <a:schemeClr val="accent3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30288" indent="-228600" algn="l" defTabSz="4572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Arial"/>
        <a:buChar char="•"/>
        <a:defRPr sz="1600" kern="1200">
          <a:solidFill>
            <a:schemeClr val="accent3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87488" indent="-228600" algn="l" defTabSz="4572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Arial"/>
        <a:buChar char="•"/>
        <a:defRPr sz="1400" kern="1200">
          <a:solidFill>
            <a:schemeClr val="accent3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946275" indent="-228600" algn="l" defTabSz="4572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Arial"/>
        <a:buChar char="•"/>
        <a:defRPr sz="1400" kern="1200">
          <a:solidFill>
            <a:schemeClr val="accent3">
              <a:lumMod val="7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pload.wikimedia.org/wikipedia/commons/8/8a/TSMC_Fab5.JPG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thumb/e/eb/12-inch_silicon_wafer.jpg/1024px-12-inch_silicon_wafer.jpg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tp://download.intel.com/research/silicon/Gordon_Moore_ISSCC_021003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nandtech.com/show/9686/the-apple-iphone-6s-and-iphone-6s-plus-review/3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3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so Secret Downside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	</a:t>
            </a:r>
            <a:r>
              <a:rPr lang="en-US" sz="4000" b="1" dirty="0" smtClean="0"/>
              <a:t>	$100M					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sz="4000" b="1" dirty="0" smtClean="0"/>
              <a:t>									Many Years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83449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Surprising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 is a waterfall model of design!</a:t>
            </a:r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1655" y="1039627"/>
            <a:ext cx="5969477" cy="307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0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Isn’t Built That Way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Moved away from that style decades ago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Enables small teams to build amazing apps</a:t>
            </a:r>
            <a:endParaRPr lang="en-US" dirty="0"/>
          </a:p>
        </p:txBody>
      </p:sp>
      <p:pic>
        <p:nvPicPr>
          <p:cNvPr id="1026" name="Picture 2" descr="Image result for iphone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08172" y="926471"/>
            <a:ext cx="2226128" cy="398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93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200" b="1" dirty="0" smtClean="0"/>
              <a:t>Rapidly iterate on end-to-end system</a:t>
            </a:r>
          </a:p>
          <a:p>
            <a:pPr marL="0" indent="0" algn="ctr">
              <a:buNone/>
            </a:pPr>
            <a:endParaRPr lang="en-US" sz="3200" b="1" dirty="0" smtClean="0"/>
          </a:p>
          <a:p>
            <a:pPr marL="0" indent="0" algn="ctr">
              <a:buNone/>
            </a:pPr>
            <a:r>
              <a:rPr lang="en-US" sz="2400" b="1" dirty="0" smtClean="0"/>
              <a:t>Learn about real problems, and goals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9766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Can’t Apply This to Hardware, Right?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upload.wikimedia.org/wikipedia/commons/8/8a/TSMC_Fab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49230"/>
            <a:ext cx="6245504" cy="418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41067" y="4621367"/>
            <a:ext cx="22182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https://upload.wikimedia.org/wikipedia/commons/8/8a/TSMC_Fab5.JPG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1154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23817" y="1748241"/>
            <a:ext cx="233910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AHA!</a:t>
            </a:r>
            <a:endParaRPr lang="en-US" sz="72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47060" y="3447087"/>
            <a:ext cx="2292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Agile Hardware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716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Design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sz="2800" b="1" dirty="0" smtClean="0"/>
              <a:t>It is about reuse</a:t>
            </a:r>
          </a:p>
          <a:p>
            <a:pPr algn="ctr"/>
            <a:endParaRPr lang="en-US" sz="2800" b="1" dirty="0"/>
          </a:p>
          <a:p>
            <a:pPr marL="0" indent="0" algn="ctr">
              <a:buNone/>
            </a:pPr>
            <a:r>
              <a:rPr lang="en-US" sz="2800" b="1" dirty="0" smtClean="0"/>
              <a:t>It is about clean interfaces</a:t>
            </a:r>
          </a:p>
          <a:p>
            <a:pPr algn="ctr"/>
            <a:endParaRPr lang="en-US" sz="2800" b="1" dirty="0" smtClean="0"/>
          </a:p>
          <a:p>
            <a:pPr marL="0" indent="0" algn="ctr">
              <a:buNone/>
            </a:pPr>
            <a:r>
              <a:rPr lang="en-US" sz="2800" b="1" dirty="0" smtClean="0"/>
              <a:t>It is about constructors, not instances</a:t>
            </a:r>
            <a:endParaRPr lang="en-US" sz="2800" b="1" dirty="0"/>
          </a:p>
        </p:txBody>
      </p:sp>
      <p:sp>
        <p:nvSpPr>
          <p:cNvPr id="4" name="Rectangle 3"/>
          <p:cNvSpPr/>
          <p:nvPr/>
        </p:nvSpPr>
        <p:spPr>
          <a:xfrm rot="19489911">
            <a:off x="762487" y="2208057"/>
            <a:ext cx="68788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6"/>
                </a:solidFill>
                <a:effectLst>
                  <a:reflection blurRad="6350" stA="53000" endA="300" endPos="35500" dir="5400000" sy="-90000" algn="bl" rotWithShape="0"/>
                </a:effectLst>
              </a:rPr>
              <a:t>It is about productivity</a:t>
            </a:r>
            <a:endParaRPr lang="en-US" sz="5400" dirty="0">
              <a:ln w="0"/>
              <a:solidFill>
                <a:schemeClr val="accent6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005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The Big Issue In Hardware</a:t>
            </a:r>
            <a:endParaRPr lang="en-US" dirty="0"/>
          </a:p>
        </p:txBody>
      </p:sp>
      <p:pic>
        <p:nvPicPr>
          <p:cNvPr id="1026" name="Picture 2" descr="http://semiengineering.com/wp-content/uploads/2014/03/image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861" y="1088211"/>
            <a:ext cx="5072497" cy="401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81721" y="4644692"/>
            <a:ext cx="17437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/>
                <a:cs typeface="Helvetica"/>
              </a:rPr>
              <a:t>Source: IBS</a:t>
            </a:r>
          </a:p>
        </p:txBody>
      </p:sp>
    </p:spTree>
    <p:extLst>
      <p:ext uri="{BB962C8B-B14F-4D97-AF65-F5344CB8AC3E}">
        <p14:creationId xmlns:p14="http://schemas.microsoft.com/office/powerpoint/2010/main" val="373737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11"/>
    </mc:Choice>
    <mc:Fallback xmlns="">
      <p:transition spd="slow" advTm="1841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Still Need to Deal With Fabrication</a:t>
            </a:r>
            <a:endParaRPr lang="en-US" dirty="0"/>
          </a:p>
        </p:txBody>
      </p:sp>
      <p:pic>
        <p:nvPicPr>
          <p:cNvPr id="2050" name="Picture 2" descr="https://upload.wikimedia.org/wikipedia/commons/thumb/e/eb/12-inch_silicon_wafer.jpg/1024px-12-inch_silicon_wafer.jpg"/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309" y="913650"/>
            <a:ext cx="4175664" cy="41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729306" y="4364743"/>
            <a:ext cx="234018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https://upload.wikimedia.org/wikipedia/commons/thumb/e/eb/12-inch_silicon_wafer.jpg/1024px-12-inch_silicon_wafer.jpg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51327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Evolve The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EC6BBF77-0D42-44AD-A35D-14BD4AB6897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6862" y="1073419"/>
            <a:ext cx="3676054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AHA –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	Visual 	Computing</a:t>
            </a:r>
          </a:p>
        </p:txBody>
      </p:sp>
    </p:spTree>
    <p:extLst>
      <p:ext uri="{BB962C8B-B14F-4D97-AF65-F5344CB8AC3E}">
        <p14:creationId xmlns:p14="http://schemas.microsoft.com/office/powerpoint/2010/main" val="312468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AHA Visual Computing</a:t>
            </a:r>
            <a:endParaRPr lang="en-US" dirty="0"/>
          </a:p>
        </p:txBody>
      </p:sp>
      <p:sp>
        <p:nvSpPr>
          <p:cNvPr id="35" name="Content Placeholder 3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Create:</a:t>
            </a:r>
          </a:p>
          <a:p>
            <a:r>
              <a:rPr lang="en-US" dirty="0" smtClean="0"/>
              <a:t>A new way to create </a:t>
            </a:r>
            <a:r>
              <a:rPr lang="en-US" dirty="0" err="1" smtClean="0"/>
              <a:t>DSSoCs</a:t>
            </a:r>
            <a:endParaRPr lang="en-US" dirty="0" smtClean="0"/>
          </a:p>
          <a:p>
            <a:pPr lvl="1"/>
            <a:r>
              <a:rPr lang="en-US" dirty="0" smtClean="0"/>
              <a:t>Use an agile design and an end-to-end flow</a:t>
            </a:r>
          </a:p>
          <a:p>
            <a:pPr lvl="1"/>
            <a:r>
              <a:rPr lang="en-US" dirty="0" smtClean="0"/>
              <a:t>Create accelerators through specialization of CGRA fabric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Deliver:</a:t>
            </a:r>
          </a:p>
          <a:p>
            <a:r>
              <a:rPr lang="en-US" dirty="0" smtClean="0"/>
              <a:t>Improved video analysis algorithms</a:t>
            </a:r>
          </a:p>
          <a:p>
            <a:r>
              <a:rPr lang="en-US" dirty="0" smtClean="0"/>
              <a:t>A DSSoC generator for visual computing</a:t>
            </a:r>
          </a:p>
          <a:p>
            <a:r>
              <a:rPr lang="en-US" dirty="0" smtClean="0"/>
              <a:t>A framework for mapping these algorithms to the DSSoC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202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Interfaces: AHA – Visual Computing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A527B-340D-DA48-AC25-0D553A1775E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13" y="1776553"/>
            <a:ext cx="4260948" cy="21052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747EF4-44D7-454C-9769-AC27E3662668}"/>
              </a:ext>
            </a:extLst>
          </p:cNvPr>
          <p:cNvSpPr txBox="1"/>
          <p:nvPr/>
        </p:nvSpPr>
        <p:spPr>
          <a:xfrm>
            <a:off x="1574230" y="427831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AD508-38A2-CD4A-A60B-64C795CBA46C}"/>
              </a:ext>
            </a:extLst>
          </p:cNvPr>
          <p:cNvSpPr txBox="1"/>
          <p:nvPr/>
        </p:nvSpPr>
        <p:spPr>
          <a:xfrm>
            <a:off x="4915921" y="4329621"/>
            <a:ext cx="805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CoreIR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2F2A9C-44C2-8C44-AF9D-F7E428BC45E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445161" y="2829184"/>
            <a:ext cx="10374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5A08C90-2323-D54E-8A23-3EE80928E093}"/>
              </a:ext>
            </a:extLst>
          </p:cNvPr>
          <p:cNvSpPr txBox="1"/>
          <p:nvPr/>
        </p:nvSpPr>
        <p:spPr>
          <a:xfrm>
            <a:off x="4445161" y="2857954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Compiler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63D0B1-3554-A64B-884B-E1EE7F8F9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851" y="1510455"/>
            <a:ext cx="3293729" cy="215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1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Interfaces: AHA – Visual Computing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AD508-38A2-CD4A-A60B-64C795CBA46C}"/>
              </a:ext>
            </a:extLst>
          </p:cNvPr>
          <p:cNvSpPr txBox="1"/>
          <p:nvPr/>
        </p:nvSpPr>
        <p:spPr>
          <a:xfrm>
            <a:off x="1388177" y="4329621"/>
            <a:ext cx="805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CoreIR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8F3B36-F23C-C240-99AD-162CB0D6C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577" y="1423992"/>
            <a:ext cx="1783544" cy="265457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2F2A9C-44C2-8C44-AF9D-F7E428BC45E5}"/>
              </a:ext>
            </a:extLst>
          </p:cNvPr>
          <p:cNvCxnSpPr>
            <a:cxnSpLocks/>
          </p:cNvCxnSpPr>
          <p:nvPr/>
        </p:nvCxnSpPr>
        <p:spPr>
          <a:xfrm>
            <a:off x="4406288" y="2715560"/>
            <a:ext cx="10374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5A08C90-2323-D54E-8A23-3EE80928E093}"/>
              </a:ext>
            </a:extLst>
          </p:cNvPr>
          <p:cNvSpPr txBox="1"/>
          <p:nvPr/>
        </p:nvSpPr>
        <p:spPr>
          <a:xfrm>
            <a:off x="4390257" y="2744330"/>
            <a:ext cx="1069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Mapping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3D0B1-3554-A64B-884B-E1EE7F8F9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85" y="1604500"/>
            <a:ext cx="3392455" cy="22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6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Interfaces: AHA – Visual Computing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8F3B36-F23C-C240-99AD-162CB0D6C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12" y="1239730"/>
            <a:ext cx="1783544" cy="26545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7862CB-CE38-8E4F-8644-4D9720964897}"/>
              </a:ext>
            </a:extLst>
          </p:cNvPr>
          <p:cNvSpPr txBox="1"/>
          <p:nvPr/>
        </p:nvSpPr>
        <p:spPr>
          <a:xfrm>
            <a:off x="6622133" y="457293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CGRA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2F2A9C-44C2-8C44-AF9D-F7E428BC45E5}"/>
              </a:ext>
            </a:extLst>
          </p:cNvPr>
          <p:cNvCxnSpPr>
            <a:cxnSpLocks/>
          </p:cNvCxnSpPr>
          <p:nvPr/>
        </p:nvCxnSpPr>
        <p:spPr>
          <a:xfrm>
            <a:off x="3508120" y="2502124"/>
            <a:ext cx="10374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5A08C90-2323-D54E-8A23-3EE80928E093}"/>
              </a:ext>
            </a:extLst>
          </p:cNvPr>
          <p:cNvSpPr txBox="1"/>
          <p:nvPr/>
        </p:nvSpPr>
        <p:spPr>
          <a:xfrm>
            <a:off x="3081723" y="2530894"/>
            <a:ext cx="189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Place and Route</a:t>
            </a:r>
            <a:endParaRPr lang="en-US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EC6BBF77-0D42-44AD-A35D-14BD4AB6897A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2275" y="858185"/>
            <a:ext cx="3676054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6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Generation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74"/>
          <a:stretch/>
        </p:blipFill>
        <p:spPr>
          <a:xfrm>
            <a:off x="6099064" y="2275839"/>
            <a:ext cx="2509812" cy="2453005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71A1EC09-48EF-46DA-BF3B-E4965343B8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88" t="35521" r="49948" b="29413"/>
          <a:stretch/>
        </p:blipFill>
        <p:spPr>
          <a:xfrm>
            <a:off x="1075077" y="1177859"/>
            <a:ext cx="3496923" cy="312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0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Source of Truth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6962" y="897418"/>
            <a:ext cx="5270075" cy="424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2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Created A Number Of DSL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457200" y="949230"/>
            <a:ext cx="2129091" cy="3963128"/>
          </a:xfrm>
        </p:spPr>
        <p:txBody>
          <a:bodyPr/>
          <a:lstStyle/>
          <a:p>
            <a:r>
              <a:rPr lang="en-US" dirty="0" smtClean="0"/>
              <a:t>Magma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Peak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Canal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Lake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828036" y="949230"/>
            <a:ext cx="2129091" cy="3963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44488" algn="l" defTabSz="457200" rtl="0" eaLnBrk="1" latinLnBrk="0" hangingPunct="1"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8650" indent="-285750" algn="l" defTabSz="457200" rtl="0" eaLnBrk="1" latinLnBrk="0" hangingPunct="1"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Arial"/>
              <a:buChar char="•"/>
              <a:defRPr sz="18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30288" indent="-228600" algn="l" defTabSz="457200" rtl="0" eaLnBrk="1" latinLnBrk="0" hangingPunct="1"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Arial"/>
              <a:buChar char="•"/>
              <a:defRPr sz="16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487488" indent="-228600" algn="l" defTabSz="457200" rtl="0" eaLnBrk="1" latinLnBrk="0" hangingPunct="1"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Arial"/>
              <a:buChar char="•"/>
              <a:defRPr sz="14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946275" indent="-228600" algn="l" defTabSz="457200" rtl="0" eaLnBrk="1" latinLnBrk="0" hangingPunct="1"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Arial"/>
              <a:buChar char="•"/>
              <a:defRPr sz="14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Gemstone</a:t>
            </a:r>
          </a:p>
          <a:p>
            <a:endParaRPr lang="en-US" dirty="0" smtClean="0"/>
          </a:p>
          <a:p>
            <a:r>
              <a:rPr lang="en-US" dirty="0" smtClean="0"/>
              <a:t>Fault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990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DSSoC Doesn’t Need to Be Expensive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One just needs to think about the problem differently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 have already created one working chip using this flow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And just taped out the next generation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41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101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Stanford University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Horowitz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42"/>
          <a:stretch/>
        </p:blipFill>
        <p:spPr/>
      </p:pic>
    </p:spTree>
    <p:extLst>
      <p:ext uri="{BB962C8B-B14F-4D97-AF65-F5344CB8AC3E}">
        <p14:creationId xmlns:p14="http://schemas.microsoft.com/office/powerpoint/2010/main" val="78625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Scaling Provided A Great Ride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99338" y="1077461"/>
            <a:ext cx="6406716" cy="3834897"/>
            <a:chOff x="2438400" y="1695941"/>
            <a:chExt cx="7974106" cy="4773097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43619" y="1695941"/>
              <a:ext cx="6904762" cy="4334480"/>
            </a:xfrm>
            <a:prstGeom prst="rect">
              <a:avLst/>
            </a:prstGeom>
          </p:spPr>
        </p:pic>
        <p:sp>
          <p:nvSpPr>
            <p:cNvPr id="5" name="Text Box 4" descr="25%"/>
            <p:cNvSpPr txBox="1">
              <a:spLocks noChangeArrowheads="1"/>
            </p:cNvSpPr>
            <p:nvPr/>
          </p:nvSpPr>
          <p:spPr bwMode="auto">
            <a:xfrm>
              <a:off x="2438400" y="6143656"/>
              <a:ext cx="7974106" cy="32538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  <a:hlinkClick r:id="rId3"/>
                </a:rPr>
                <a:t>No Exponential is Forever...but We Can Delay 'Forever‘</a:t>
              </a:r>
              <a:r>
                <a:rPr lang="en-US" sz="1200" dirty="0">
                  <a:solidFill>
                    <a:schemeClr val="accent2"/>
                  </a:solidFill>
                </a:rPr>
                <a:t>, Moore ISSCC 2002 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6094442" y="1660670"/>
            <a:ext cx="2850220" cy="225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/>
              <a:t>For a 2x scaling</a:t>
            </a:r>
          </a:p>
          <a:p>
            <a:pPr>
              <a:lnSpc>
                <a:spcPct val="90000"/>
              </a:lnSpc>
            </a:pPr>
            <a:endParaRPr lang="en-US" b="1" dirty="0"/>
          </a:p>
          <a:p>
            <a:pPr lvl="1"/>
            <a:r>
              <a:rPr lang="en-US" b="1" dirty="0"/>
              <a:t>Get </a:t>
            </a:r>
            <a:r>
              <a:rPr lang="en-US" b="1" dirty="0" smtClean="0"/>
              <a:t>4x more </a:t>
            </a:r>
            <a:r>
              <a:rPr lang="en-US" b="1" dirty="0"/>
              <a:t>gates, 			</a:t>
            </a:r>
            <a:endParaRPr lang="en-US" b="1" dirty="0" smtClean="0"/>
          </a:p>
          <a:p>
            <a:pPr lvl="1"/>
            <a:r>
              <a:rPr lang="en-US" b="1" dirty="0" smtClean="0"/>
              <a:t>Gates </a:t>
            </a:r>
            <a:r>
              <a:rPr lang="en-US" b="1" dirty="0"/>
              <a:t>get </a:t>
            </a:r>
            <a:r>
              <a:rPr lang="en-US" b="1" dirty="0" smtClean="0"/>
              <a:t>2x faster</a:t>
            </a:r>
            <a:r>
              <a:rPr lang="en-US" b="1" dirty="0"/>
              <a:t>, 			</a:t>
            </a:r>
            <a:endParaRPr lang="en-US" b="1" dirty="0">
              <a:latin typeface="Symbol" pitchFamily="18" charset="2"/>
            </a:endParaRPr>
          </a:p>
          <a:p>
            <a:pPr lvl="1"/>
            <a:r>
              <a:rPr lang="en-US" b="1" dirty="0"/>
              <a:t>Energy </a:t>
            </a:r>
            <a:r>
              <a:rPr lang="en-US" b="1" dirty="0" smtClean="0"/>
              <a:t>decrease 8x</a:t>
            </a:r>
            <a:r>
              <a:rPr lang="en-US" b="1" dirty="0"/>
              <a:t>		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29964" y="3845653"/>
            <a:ext cx="2432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Dennard, JSSC, </a:t>
            </a:r>
            <a:endParaRPr lang="en-US" sz="1200" dirty="0" smtClean="0">
              <a:solidFill>
                <a:srgbClr val="C00000"/>
              </a:solidFill>
            </a:endParaRPr>
          </a:p>
          <a:p>
            <a:r>
              <a:rPr lang="en-US" sz="1200" dirty="0" smtClean="0">
                <a:solidFill>
                  <a:srgbClr val="C00000"/>
                </a:solidFill>
              </a:rPr>
              <a:t>pp</a:t>
            </a:r>
            <a:r>
              <a:rPr lang="en-US" sz="1200" dirty="0">
                <a:solidFill>
                  <a:srgbClr val="C00000"/>
                </a:solidFill>
              </a:rPr>
              <a:t>. 256-268, Oct. 1974</a:t>
            </a:r>
          </a:p>
        </p:txBody>
      </p:sp>
    </p:spTree>
    <p:extLst>
      <p:ext uri="{BB962C8B-B14F-4D97-AF65-F5344CB8AC3E}">
        <p14:creationId xmlns:p14="http://schemas.microsoft.com/office/powerpoint/2010/main" val="45379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Houston, We Have A Problem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4506" y="877311"/>
            <a:ext cx="5988500" cy="4266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331510" y="4851019"/>
            <a:ext cx="2905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http://cpudb.stanford.edu/</a:t>
            </a:r>
          </a:p>
        </p:txBody>
      </p:sp>
    </p:spTree>
    <p:extLst>
      <p:ext uri="{BB962C8B-B14F-4D97-AF65-F5344CB8AC3E}">
        <p14:creationId xmlns:p14="http://schemas.microsoft.com/office/powerpoint/2010/main" val="4016266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Continue to Scale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5965370" y="949230"/>
            <a:ext cx="2721429" cy="3963128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Apple’s A9 (2015)</a:t>
            </a:r>
          </a:p>
        </p:txBody>
      </p:sp>
      <p:pic>
        <p:nvPicPr>
          <p:cNvPr id="4" name="Picture 2" descr="http://images.anandtech.com/doci/9686/A9JPG_575px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1124802" y="493900"/>
            <a:ext cx="4171807" cy="508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798128" y="4416534"/>
            <a:ext cx="222612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https://www.anandtech.com/show/9686/the-apple-iphone-6s-and-iphone-6s-plus-review/3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3802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Create These Accelerators?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1" dirty="0" smtClean="0"/>
              <a:t>Study application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4986" y="1349829"/>
            <a:ext cx="6793768" cy="375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Create These Accelerators?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457200" y="949230"/>
            <a:ext cx="2792186" cy="3963128"/>
          </a:xfrm>
        </p:spPr>
        <p:txBody>
          <a:bodyPr/>
          <a:lstStyle/>
          <a:p>
            <a:r>
              <a:rPr lang="en-US" dirty="0" smtClean="0"/>
              <a:t>Study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Design hardware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1219199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Verilog, or </a:t>
            </a:r>
            <a:r>
              <a:rPr lang="en-US" dirty="0" err="1" smtClean="0"/>
              <a:t>synC</a:t>
            </a:r>
            <a:r>
              <a:rPr lang="en-US" dirty="0" smtClean="0"/>
              <a:t>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8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Create These Accelerators?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457200" y="949230"/>
            <a:ext cx="2792186" cy="3963128"/>
          </a:xfrm>
        </p:spPr>
        <p:txBody>
          <a:bodyPr/>
          <a:lstStyle/>
          <a:p>
            <a:r>
              <a:rPr lang="en-US" dirty="0" smtClean="0"/>
              <a:t>Study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Design hardware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Write software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495800" y="2144485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C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59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ERI 2019">
      <a:dk1>
        <a:srgbClr val="312F2F"/>
      </a:dk1>
      <a:lt1>
        <a:srgbClr val="F5F5F5"/>
      </a:lt1>
      <a:dk2>
        <a:srgbClr val="AA8A5C"/>
      </a:dk2>
      <a:lt2>
        <a:srgbClr val="9BC0DD"/>
      </a:lt2>
      <a:accent1>
        <a:srgbClr val="2477B4"/>
      </a:accent1>
      <a:accent2>
        <a:srgbClr val="1A425A"/>
      </a:accent2>
      <a:accent3>
        <a:srgbClr val="77797A"/>
      </a:accent3>
      <a:accent4>
        <a:srgbClr val="03B5AA"/>
      </a:accent4>
      <a:accent5>
        <a:srgbClr val="B99F79"/>
      </a:accent5>
      <a:accent6>
        <a:srgbClr val="DC4D53"/>
      </a:accent6>
      <a:hlink>
        <a:srgbClr val="1446A0"/>
      </a:hlink>
      <a:folHlink>
        <a:srgbClr val="382A61"/>
      </a:folHlink>
    </a:clrScheme>
    <a:fontScheme name="ERI">
      <a:majorFont>
        <a:latin typeface="Work Sans"/>
        <a:ea typeface=""/>
        <a:cs typeface=""/>
      </a:majorFont>
      <a:minorFont>
        <a:latin typeface="Work Sans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10206</TotalTime>
  <Words>446</Words>
  <Application>Microsoft Office PowerPoint</Application>
  <PresentationFormat>On-screen Show (16:9)</PresentationFormat>
  <Paragraphs>164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Arial Black</vt:lpstr>
      <vt:lpstr>Calibri</vt:lpstr>
      <vt:lpstr>Helvetica</vt:lpstr>
      <vt:lpstr>Symbol</vt:lpstr>
      <vt:lpstr>Tahoma</vt:lpstr>
      <vt:lpstr>Work Sans Medium</vt:lpstr>
      <vt:lpstr>Office Theme</vt:lpstr>
      <vt:lpstr>PowerPoint Presentation</vt:lpstr>
      <vt:lpstr>AHA –    Visual  Computing</vt:lpstr>
      <vt:lpstr>Mark</vt:lpstr>
      <vt:lpstr>Scaling Provided A Great Ride</vt:lpstr>
      <vt:lpstr>Houston, We Have A Problem</vt:lpstr>
      <vt:lpstr>To Continue to Scale Performance</vt:lpstr>
      <vt:lpstr>How To Create These Accelerators?</vt:lpstr>
      <vt:lpstr>How To Create These Accelerators?</vt:lpstr>
      <vt:lpstr>How To Create These Accelerators?</vt:lpstr>
      <vt:lpstr>Not so Secret Downside</vt:lpstr>
      <vt:lpstr>Not Surprising</vt:lpstr>
      <vt:lpstr>Software Isn’t Built That Way</vt:lpstr>
      <vt:lpstr>Agile Design</vt:lpstr>
      <vt:lpstr>Can’t Apply This to Hardware, Right?</vt:lpstr>
      <vt:lpstr>PowerPoint Presentation</vt:lpstr>
      <vt:lpstr>Agile Design  </vt:lpstr>
      <vt:lpstr>This is The Big Issue In Hardware</vt:lpstr>
      <vt:lpstr>Still Need to Deal With Fabrication</vt:lpstr>
      <vt:lpstr>Evolve The Hardware</vt:lpstr>
      <vt:lpstr>AHA Visual Computing</vt:lpstr>
      <vt:lpstr>Interfaces: AHA – Visual Computing</vt:lpstr>
      <vt:lpstr>Interfaces: AHA – Visual Computing</vt:lpstr>
      <vt:lpstr>Interfaces: AHA – Visual Computing</vt:lpstr>
      <vt:lpstr>First Generation</vt:lpstr>
      <vt:lpstr>Single Source of Truth</vt:lpstr>
      <vt:lpstr>Created A Number Of DSL</vt:lpstr>
      <vt:lpstr>DSSoC Doesn’t Need to Be Expensive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Morgan Melto</dc:creator>
  <cp:lastModifiedBy>Mark Horowitz</cp:lastModifiedBy>
  <cp:revision>158</cp:revision>
  <dcterms:created xsi:type="dcterms:W3CDTF">2015-06-22T18:59:27Z</dcterms:created>
  <dcterms:modified xsi:type="dcterms:W3CDTF">2019-05-12T21:17:45Z</dcterms:modified>
</cp:coreProperties>
</file>